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73" r:id="rId6"/>
    <p:sldId id="262" r:id="rId7"/>
    <p:sldId id="263" r:id="rId8"/>
    <p:sldId id="261" r:id="rId9"/>
    <p:sldId id="275" r:id="rId10"/>
    <p:sldId id="264" r:id="rId11"/>
    <p:sldId id="265" r:id="rId12"/>
    <p:sldId id="276" r:id="rId13"/>
    <p:sldId id="267" r:id="rId14"/>
    <p:sldId id="274" r:id="rId15"/>
    <p:sldId id="268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1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5BBA-94B6-7940-9A15-5CB617F69DA8}" type="datetimeFigureOut">
              <a:rPr lang="en-US" smtClean="0"/>
              <a:t>11/20/13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7F3-4982-5847-A80A-803366F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5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5BBA-94B6-7940-9A15-5CB617F69DA8}" type="datetimeFigureOut">
              <a:rPr lang="en-US" smtClean="0"/>
              <a:t>11/20/13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7F3-4982-5847-A80A-803366F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0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5BBA-94B6-7940-9A15-5CB617F69DA8}" type="datetimeFigureOut">
              <a:rPr lang="en-US" smtClean="0"/>
              <a:t>11/20/13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7F3-4982-5847-A80A-803366F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7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5BBA-94B6-7940-9A15-5CB617F69DA8}" type="datetimeFigureOut">
              <a:rPr lang="en-US" smtClean="0"/>
              <a:t>11/20/13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7F3-4982-5847-A80A-803366F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5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5BBA-94B6-7940-9A15-5CB617F69DA8}" type="datetimeFigureOut">
              <a:rPr lang="en-US" smtClean="0"/>
              <a:t>11/20/13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7F3-4982-5847-A80A-803366F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0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5BBA-94B6-7940-9A15-5CB617F69DA8}" type="datetimeFigureOut">
              <a:rPr lang="en-US" smtClean="0"/>
              <a:t>11/20/13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7F3-4982-5847-A80A-803366F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26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5BBA-94B6-7940-9A15-5CB617F69DA8}" type="datetimeFigureOut">
              <a:rPr lang="en-US" smtClean="0"/>
              <a:t>11/20/13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7F3-4982-5847-A80A-803366F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74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5BBA-94B6-7940-9A15-5CB617F69DA8}" type="datetimeFigureOut">
              <a:rPr lang="en-US" smtClean="0"/>
              <a:t>11/20/13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7F3-4982-5847-A80A-803366F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905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5BBA-94B6-7940-9A15-5CB617F69DA8}" type="datetimeFigureOut">
              <a:rPr lang="en-US" smtClean="0"/>
              <a:t>11/20/13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7F3-4982-5847-A80A-803366F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2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5BBA-94B6-7940-9A15-5CB617F69DA8}" type="datetimeFigureOut">
              <a:rPr lang="en-US" smtClean="0"/>
              <a:t>11/20/13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7F3-4982-5847-A80A-803366F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85BBA-94B6-7940-9A15-5CB617F69DA8}" type="datetimeFigureOut">
              <a:rPr lang="en-US" smtClean="0"/>
              <a:t>11/20/13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B37F3-4982-5847-A80A-803366F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75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85BBA-94B6-7940-9A15-5CB617F69DA8}" type="datetimeFigureOut">
              <a:rPr lang="en-US" smtClean="0"/>
              <a:t>11/20/13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B37F3-4982-5847-A80A-803366FE6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95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url.obolibrary.org/obo/uberon/bridge/uberon-bridge-to-fbbt.ow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Bridging GO, Uberon and multiple species specific anatomy ontologies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32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Multi-ontology Lattice hell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595189" y="3181970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somite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95189" y="1417638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embryo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  <a:endCxn id="6" idx="2"/>
          </p:cNvCxnSpPr>
          <p:nvPr/>
        </p:nvCxnSpPr>
        <p:spPr>
          <a:xfrm flipV="1">
            <a:off x="5922372" y="2387924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84477" y="2669118"/>
            <a:ext cx="303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4061" y="4333194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294061" y="2568862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ZFA:embryo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V="1">
            <a:off x="2621244" y="3539148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2" name="TextBox 11"/>
          <p:cNvSpPr txBox="1"/>
          <p:nvPr/>
        </p:nvSpPr>
        <p:spPr>
          <a:xfrm>
            <a:off x="2683349" y="3820342"/>
            <a:ext cx="30391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32898" y="5712721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r>
              <a:rPr lang="en-US" dirty="0" smtClean="0"/>
              <a:t> 1</a:t>
            </a:r>
            <a:endParaRPr lang="en-US" dirty="0"/>
          </a:p>
        </p:txBody>
      </p:sp>
      <p:cxnSp>
        <p:nvCxnSpPr>
          <p:cNvPr id="3" name="Straight Arrow Connector 2"/>
          <p:cNvCxnSpPr>
            <a:stCxn id="13" idx="0"/>
            <a:endCxn id="7" idx="2"/>
          </p:cNvCxnSpPr>
          <p:nvPr/>
        </p:nvCxnSpPr>
        <p:spPr>
          <a:xfrm flipV="1">
            <a:off x="1660081" y="5303480"/>
            <a:ext cx="961163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3634026" y="5712721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r>
              <a:rPr lang="en-US" dirty="0" smtClean="0"/>
              <a:t> 29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2987263" y="5303480"/>
            <a:ext cx="1973946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84426" y="5726990"/>
            <a:ext cx="549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…</a:t>
            </a:r>
            <a:endParaRPr lang="en-US" sz="4000" b="1" dirty="0"/>
          </a:p>
        </p:txBody>
      </p:sp>
      <p:cxnSp>
        <p:nvCxnSpPr>
          <p:cNvPr id="16" name="Straight Arrow Connector 15"/>
          <p:cNvCxnSpPr>
            <a:stCxn id="10" idx="3"/>
            <a:endCxn id="6" idx="1"/>
          </p:cNvCxnSpPr>
          <p:nvPr/>
        </p:nvCxnSpPr>
        <p:spPr>
          <a:xfrm flipV="1">
            <a:off x="3948426" y="1902781"/>
            <a:ext cx="646763" cy="1151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3"/>
            <a:endCxn id="5" idx="1"/>
          </p:cNvCxnSpPr>
          <p:nvPr/>
        </p:nvCxnSpPr>
        <p:spPr>
          <a:xfrm flipV="1">
            <a:off x="3948426" y="3667113"/>
            <a:ext cx="646763" cy="1151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979661" y="3667113"/>
            <a:ext cx="2654365" cy="97028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EMAPA:somite</a:t>
            </a:r>
            <a:r>
              <a:rPr lang="en-US" dirty="0" smtClean="0"/>
              <a:t> group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979661" y="1902781"/>
            <a:ext cx="2654365" cy="97028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EMAPA:embryo</a:t>
            </a:r>
            <a:endParaRPr lang="en-US" dirty="0"/>
          </a:p>
        </p:txBody>
      </p:sp>
      <p:cxnSp>
        <p:nvCxnSpPr>
          <p:cNvPr id="24" name="Straight Arrow Connector 23"/>
          <p:cNvCxnSpPr>
            <a:stCxn id="20" idx="0"/>
            <a:endCxn id="23" idx="2"/>
          </p:cNvCxnSpPr>
          <p:nvPr/>
        </p:nvCxnSpPr>
        <p:spPr>
          <a:xfrm flipV="1">
            <a:off x="2306844" y="2873067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25" name="TextBox 24"/>
          <p:cNvSpPr txBox="1"/>
          <p:nvPr/>
        </p:nvSpPr>
        <p:spPr>
          <a:xfrm>
            <a:off x="2368949" y="3154261"/>
            <a:ext cx="30391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18498" y="5046640"/>
            <a:ext cx="2654365" cy="97028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EMAPA:somite</a:t>
            </a:r>
            <a:r>
              <a:rPr lang="en-US" dirty="0" smtClean="0"/>
              <a:t> 1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6" idx="0"/>
            <a:endCxn id="20" idx="2"/>
          </p:cNvCxnSpPr>
          <p:nvPr/>
        </p:nvCxnSpPr>
        <p:spPr>
          <a:xfrm flipV="1">
            <a:off x="1345681" y="4637399"/>
            <a:ext cx="961163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28" name="Rounded Rectangle 27"/>
          <p:cNvSpPr/>
          <p:nvPr/>
        </p:nvSpPr>
        <p:spPr>
          <a:xfrm>
            <a:off x="3319626" y="5046640"/>
            <a:ext cx="2654365" cy="97028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EMAPA:somite</a:t>
            </a:r>
            <a:r>
              <a:rPr lang="en-US" dirty="0" smtClean="0"/>
              <a:t> 60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8" idx="0"/>
          </p:cNvCxnSpPr>
          <p:nvPr/>
        </p:nvCxnSpPr>
        <p:spPr>
          <a:xfrm flipH="1" flipV="1">
            <a:off x="2672863" y="4637399"/>
            <a:ext cx="1973946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cxnSp>
        <p:nvCxnSpPr>
          <p:cNvPr id="17" name="Straight Arrow Connector 16"/>
          <p:cNvCxnSpPr>
            <a:endCxn id="6" idx="1"/>
          </p:cNvCxnSpPr>
          <p:nvPr/>
        </p:nvCxnSpPr>
        <p:spPr>
          <a:xfrm flipV="1">
            <a:off x="3634026" y="1902781"/>
            <a:ext cx="961163" cy="3659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3634026" y="3523593"/>
            <a:ext cx="961163" cy="5002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307128" y="4446475"/>
            <a:ext cx="28368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(in practice, </a:t>
            </a:r>
            <a:r>
              <a:rPr lang="en-US" dirty="0" err="1" smtClean="0"/>
              <a:t>uberon</a:t>
            </a:r>
            <a:endParaRPr lang="en-US" dirty="0" smtClean="0"/>
          </a:p>
          <a:p>
            <a:r>
              <a:rPr lang="en-US" dirty="0" smtClean="0"/>
              <a:t>Has an extra level of</a:t>
            </a:r>
          </a:p>
          <a:p>
            <a:r>
              <a:rPr lang="en-US" dirty="0" smtClean="0"/>
              <a:t>Grouping e.g. ‘head somite’,</a:t>
            </a:r>
          </a:p>
          <a:p>
            <a:r>
              <a:rPr lang="en-US" dirty="0" smtClean="0"/>
              <a:t>Not shown here)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770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Composite-vertebrate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595189" y="3181970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Somite</a:t>
            </a:r>
          </a:p>
          <a:p>
            <a:pPr algn="ctr"/>
            <a:r>
              <a:rPr lang="en-US" dirty="0" err="1" smtClean="0"/>
              <a:t>Xref:ZFA:somite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95189" y="1417638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Embryo</a:t>
            </a:r>
          </a:p>
          <a:p>
            <a:pPr algn="ctr"/>
            <a:r>
              <a:rPr lang="en-US" dirty="0" err="1" smtClean="0"/>
              <a:t>Xref</a:t>
            </a:r>
            <a:r>
              <a:rPr lang="en-US" dirty="0" smtClean="0"/>
              <a:t>: </a:t>
            </a:r>
            <a:r>
              <a:rPr lang="en-US" dirty="0" err="1" smtClean="0"/>
              <a:t>ZFA:embryo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  <a:endCxn id="6" idx="2"/>
          </p:cNvCxnSpPr>
          <p:nvPr/>
        </p:nvCxnSpPr>
        <p:spPr>
          <a:xfrm flipV="1">
            <a:off x="5922372" y="2387924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84477" y="2669118"/>
            <a:ext cx="303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4061" y="4333194"/>
            <a:ext cx="2654365" cy="970286"/>
          </a:xfrm>
          <a:prstGeom prst="roundRect">
            <a:avLst/>
          </a:prstGeom>
          <a:solidFill>
            <a:schemeClr val="bg1">
              <a:lumMod val="85000"/>
              <a:alpha val="4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294061" y="2568862"/>
            <a:ext cx="2654365" cy="970286"/>
          </a:xfrm>
          <a:prstGeom prst="roundRect">
            <a:avLst/>
          </a:prstGeom>
          <a:solidFill>
            <a:schemeClr val="bg1">
              <a:lumMod val="85000"/>
              <a:alpha val="4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ZFA:embryo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V="1">
            <a:off x="2621244" y="3539148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2" name="TextBox 11"/>
          <p:cNvSpPr txBox="1"/>
          <p:nvPr/>
        </p:nvSpPr>
        <p:spPr>
          <a:xfrm>
            <a:off x="2683349" y="3820342"/>
            <a:ext cx="303914" cy="369332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2335829" y="5850060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r>
              <a:rPr lang="en-US" dirty="0" smtClean="0"/>
              <a:t> 1</a:t>
            </a:r>
            <a:endParaRPr lang="en-US" dirty="0"/>
          </a:p>
        </p:txBody>
      </p:sp>
      <p:cxnSp>
        <p:nvCxnSpPr>
          <p:cNvPr id="3" name="Straight Arrow Connector 2"/>
          <p:cNvCxnSpPr>
            <a:stCxn id="13" idx="0"/>
            <a:endCxn id="5" idx="2"/>
          </p:cNvCxnSpPr>
          <p:nvPr/>
        </p:nvCxnSpPr>
        <p:spPr>
          <a:xfrm flipV="1">
            <a:off x="3663012" y="4152256"/>
            <a:ext cx="2259360" cy="16978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5636957" y="5850060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r>
              <a:rPr lang="en-US" dirty="0" smtClean="0"/>
              <a:t> 29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6288391" y="4212863"/>
            <a:ext cx="675749" cy="16371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87357" y="5864329"/>
            <a:ext cx="549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…</a:t>
            </a:r>
            <a:endParaRPr lang="en-US" sz="4000" b="1" dirty="0"/>
          </a:p>
        </p:txBody>
      </p:sp>
      <p:cxnSp>
        <p:nvCxnSpPr>
          <p:cNvPr id="16" name="Straight Arrow Connector 15"/>
          <p:cNvCxnSpPr>
            <a:stCxn id="10" idx="3"/>
            <a:endCxn id="6" idx="1"/>
          </p:cNvCxnSpPr>
          <p:nvPr/>
        </p:nvCxnSpPr>
        <p:spPr>
          <a:xfrm flipV="1">
            <a:off x="3948426" y="1902781"/>
            <a:ext cx="646763" cy="1151224"/>
          </a:xfrm>
          <a:prstGeom prst="straightConnector1">
            <a:avLst/>
          </a:prstGeom>
          <a:ln>
            <a:solidFill>
              <a:srgbClr val="4F81BD"/>
            </a:solidFill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3"/>
            <a:endCxn id="5" idx="1"/>
          </p:cNvCxnSpPr>
          <p:nvPr/>
        </p:nvCxnSpPr>
        <p:spPr>
          <a:xfrm flipV="1">
            <a:off x="3948426" y="3667113"/>
            <a:ext cx="646763" cy="1151224"/>
          </a:xfrm>
          <a:prstGeom prst="straightConnector1">
            <a:avLst/>
          </a:prstGeom>
          <a:ln>
            <a:solidFill>
              <a:srgbClr val="4F81BD"/>
            </a:solidFill>
            <a:prstDash val="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2588" y="2126069"/>
            <a:ext cx="1597312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0" b="1" dirty="0" smtClean="0">
                <a:solidFill>
                  <a:srgbClr val="FF0000"/>
                </a:solidFill>
              </a:rPr>
              <a:t>X</a:t>
            </a:r>
            <a:endParaRPr lang="en-US" sz="20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25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900" y="12700"/>
            <a:ext cx="4394200" cy="681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355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 logical </a:t>
            </a:r>
            <a:r>
              <a:rPr lang="en-US" dirty="0" err="1" smtClean="0"/>
              <a:t>defs</a:t>
            </a:r>
            <a:r>
              <a:rPr lang="en-US" dirty="0" smtClean="0"/>
              <a:t> use composite</a:t>
            </a:r>
            <a:r>
              <a:rPr lang="en-US" smtClean="0"/>
              <a:t>-metazoan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595189" y="3463164"/>
            <a:ext cx="2654365" cy="97028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FBbt:clypeo-labral</a:t>
            </a:r>
            <a:r>
              <a:rPr lang="es-ES_tradnl" dirty="0" smtClean="0"/>
              <a:t> disc 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95189" y="1698832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Uberon:imaginal</a:t>
            </a:r>
            <a:r>
              <a:rPr lang="en-US" dirty="0" smtClean="0"/>
              <a:t> disc</a:t>
            </a:r>
          </a:p>
          <a:p>
            <a:pPr algn="ctr"/>
            <a:r>
              <a:rPr lang="en-US" dirty="0" err="1" smtClean="0"/>
              <a:t>Xref:FBbt:imaginal</a:t>
            </a:r>
            <a:r>
              <a:rPr lang="en-US" dirty="0" smtClean="0"/>
              <a:t> disc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  <a:endCxn id="6" idx="2"/>
          </p:cNvCxnSpPr>
          <p:nvPr/>
        </p:nvCxnSpPr>
        <p:spPr>
          <a:xfrm flipV="1">
            <a:off x="5922372" y="2669118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84477" y="2950312"/>
            <a:ext cx="242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65729" y="3463164"/>
            <a:ext cx="2654365" cy="9702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clypeo-labral</a:t>
            </a:r>
            <a:r>
              <a:rPr lang="es-ES_tradnl" dirty="0" smtClean="0"/>
              <a:t> disc </a:t>
            </a:r>
            <a:r>
              <a:rPr lang="es-ES_tradnl" dirty="0" err="1" smtClean="0"/>
              <a:t>morphogenesis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065729" y="1698832"/>
            <a:ext cx="2654365" cy="9702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r>
              <a:rPr lang="es-ES_tradnl" dirty="0" err="1" smtClean="0"/>
              <a:t>maginal</a:t>
            </a:r>
            <a:r>
              <a:rPr lang="es-ES_tradnl" dirty="0" smtClean="0"/>
              <a:t> disc </a:t>
            </a:r>
            <a:r>
              <a:rPr lang="es-ES_tradnl" dirty="0" err="1" smtClean="0"/>
              <a:t>imorphogenesis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V="1">
            <a:off x="2392912" y="2669118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" name="TextBox 11"/>
          <p:cNvSpPr txBox="1"/>
          <p:nvPr/>
        </p:nvSpPr>
        <p:spPr>
          <a:xfrm>
            <a:off x="2455017" y="2950312"/>
            <a:ext cx="24282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</a:t>
            </a:r>
          </a:p>
        </p:txBody>
      </p:sp>
      <p:cxnSp>
        <p:nvCxnSpPr>
          <p:cNvPr id="3" name="Straight Arrow Connector 2"/>
          <p:cNvCxnSpPr>
            <a:stCxn id="7" idx="3"/>
            <a:endCxn id="5" idx="1"/>
          </p:cNvCxnSpPr>
          <p:nvPr/>
        </p:nvCxnSpPr>
        <p:spPr>
          <a:xfrm>
            <a:off x="3720094" y="3948307"/>
            <a:ext cx="87509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3"/>
            <a:endCxn id="6" idx="1"/>
          </p:cNvCxnSpPr>
          <p:nvPr/>
        </p:nvCxnSpPr>
        <p:spPr>
          <a:xfrm>
            <a:off x="3720094" y="2183975"/>
            <a:ext cx="87509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2922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Composite </a:t>
            </a:r>
            <a:r>
              <a:rPr lang="en-US" dirty="0" err="1" smtClean="0"/>
              <a:t>uberon</a:t>
            </a:r>
            <a:r>
              <a:rPr lang="en-US" dirty="0" smtClean="0"/>
              <a:t> in GO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595189" y="3463164"/>
            <a:ext cx="2654365" cy="970286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FBbt:clypeo-labral</a:t>
            </a:r>
            <a:r>
              <a:rPr lang="es-ES_tradnl" dirty="0" smtClean="0"/>
              <a:t> disc 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95189" y="1698832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Uberon:imaginal</a:t>
            </a:r>
            <a:r>
              <a:rPr lang="en-US" dirty="0" smtClean="0"/>
              <a:t> disc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  <a:endCxn id="6" idx="2"/>
          </p:cNvCxnSpPr>
          <p:nvPr/>
        </p:nvCxnSpPr>
        <p:spPr>
          <a:xfrm flipV="1">
            <a:off x="5922372" y="2669118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84477" y="2950312"/>
            <a:ext cx="242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65729" y="3463164"/>
            <a:ext cx="2654365" cy="9702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err="1" smtClean="0"/>
              <a:t>clypeo-labral</a:t>
            </a:r>
            <a:r>
              <a:rPr lang="es-ES_tradnl" dirty="0" smtClean="0"/>
              <a:t> disc </a:t>
            </a:r>
            <a:r>
              <a:rPr lang="es-ES_tradnl" dirty="0" err="1" smtClean="0"/>
              <a:t>morphogenesis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065729" y="1698832"/>
            <a:ext cx="2654365" cy="9702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r>
              <a:rPr lang="es-ES_tradnl" dirty="0" err="1" smtClean="0"/>
              <a:t>maginal</a:t>
            </a:r>
            <a:r>
              <a:rPr lang="es-ES_tradnl" dirty="0" smtClean="0"/>
              <a:t> disc </a:t>
            </a:r>
            <a:r>
              <a:rPr lang="es-ES_tradnl" dirty="0" err="1" smtClean="0"/>
              <a:t>imorphogenesis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V="1">
            <a:off x="2392912" y="2669118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" name="TextBox 11"/>
          <p:cNvSpPr txBox="1"/>
          <p:nvPr/>
        </p:nvSpPr>
        <p:spPr>
          <a:xfrm>
            <a:off x="2455017" y="2950312"/>
            <a:ext cx="242825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</a:t>
            </a:r>
          </a:p>
        </p:txBody>
      </p:sp>
      <p:cxnSp>
        <p:nvCxnSpPr>
          <p:cNvPr id="3" name="Straight Arrow Connector 2"/>
          <p:cNvCxnSpPr>
            <a:stCxn id="7" idx="3"/>
            <a:endCxn id="5" idx="1"/>
          </p:cNvCxnSpPr>
          <p:nvPr/>
        </p:nvCxnSpPr>
        <p:spPr>
          <a:xfrm>
            <a:off x="3720094" y="3948307"/>
            <a:ext cx="87509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3"/>
            <a:endCxn id="6" idx="1"/>
          </p:cNvCxnSpPr>
          <p:nvPr/>
        </p:nvCxnSpPr>
        <p:spPr>
          <a:xfrm>
            <a:off x="3720094" y="2183975"/>
            <a:ext cx="87509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167068" y="4566055"/>
            <a:ext cx="1398535" cy="7134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7200" y="5379383"/>
            <a:ext cx="81266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Although this term </a:t>
            </a:r>
            <a:r>
              <a:rPr lang="en-US" b="1" dirty="0" smtClean="0"/>
              <a:t>could </a:t>
            </a:r>
            <a:r>
              <a:rPr lang="en-US" dirty="0" smtClean="0"/>
              <a:t>be generalized beyond </a:t>
            </a:r>
            <a:r>
              <a:rPr lang="en-US" dirty="0" err="1" smtClean="0"/>
              <a:t>Dmel</a:t>
            </a:r>
            <a:r>
              <a:rPr lang="en-US" dirty="0" smtClean="0"/>
              <a:t>, the strategy so far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uberon</a:t>
            </a:r>
            <a:r>
              <a:rPr lang="en-US" dirty="0" smtClean="0"/>
              <a:t> has been to leave these alone and only include very specific classes for</a:t>
            </a:r>
          </a:p>
          <a:p>
            <a:r>
              <a:rPr lang="en-US" dirty="0" smtClean="0"/>
              <a:t>vertebrates. Whilst it would be great to use GO to annotate a wide range of arthropods, in practice </a:t>
            </a:r>
            <a:r>
              <a:rPr lang="en-US" dirty="0" err="1" smtClean="0"/>
              <a:t>Dmel</a:t>
            </a:r>
            <a:r>
              <a:rPr lang="en-US" dirty="0" smtClean="0"/>
              <a:t> is the only one with data, so using FBbt is fine here.</a:t>
            </a:r>
          </a:p>
          <a:p>
            <a:r>
              <a:rPr lang="en-US" dirty="0" smtClean="0"/>
              <a:t>We leave open the door for generalization (Arthropod ontology?)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10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and c16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GOA use Uberon for:</a:t>
            </a:r>
          </a:p>
          <a:p>
            <a:pPr lvl="1"/>
            <a:r>
              <a:rPr lang="en-US" dirty="0" smtClean="0"/>
              <a:t>Human, chicken, cow, …</a:t>
            </a:r>
          </a:p>
          <a:p>
            <a:pPr lvl="2"/>
            <a:r>
              <a:rPr lang="en-US" dirty="0" smtClean="0"/>
              <a:t>No need to incur cost of bridge ontologies</a:t>
            </a:r>
          </a:p>
          <a:p>
            <a:pPr lvl="2"/>
            <a:r>
              <a:rPr lang="en-US" dirty="0" smtClean="0"/>
              <a:t>Uberon is fairly extensive and extensible for these species</a:t>
            </a:r>
          </a:p>
          <a:p>
            <a:r>
              <a:rPr lang="en-US" dirty="0" smtClean="0"/>
              <a:t>ZFA – no c16 yet</a:t>
            </a:r>
          </a:p>
          <a:p>
            <a:r>
              <a:rPr lang="en-US" dirty="0" smtClean="0"/>
              <a:t>FB – no c16 yet</a:t>
            </a:r>
          </a:p>
          <a:p>
            <a:pPr lvl="1"/>
            <a:r>
              <a:rPr lang="en-US" dirty="0" smtClean="0"/>
              <a:t>Recommend use of FBbt</a:t>
            </a:r>
          </a:p>
          <a:p>
            <a:pPr lvl="2"/>
            <a:r>
              <a:rPr lang="en-US" dirty="0" smtClean="0"/>
              <a:t>Use bridge ontologies behind scenes for reasoning</a:t>
            </a:r>
          </a:p>
          <a:p>
            <a:r>
              <a:rPr lang="en-US" dirty="0" smtClean="0"/>
              <a:t>WB – recommendations as for FBbt</a:t>
            </a:r>
          </a:p>
          <a:p>
            <a:pPr lvl="1"/>
            <a:r>
              <a:rPr lang="en-US" dirty="0" smtClean="0"/>
              <a:t>WBbt may need a bit of work to conform to common standards</a:t>
            </a:r>
          </a:p>
          <a:p>
            <a:r>
              <a:rPr lang="en-US" dirty="0" smtClean="0"/>
              <a:t>Mouse…..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77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There are 3 ontologies</a:t>
            </a:r>
          </a:p>
          <a:p>
            <a:pPr lvl="1"/>
            <a:r>
              <a:rPr lang="en-US" dirty="0" smtClean="0"/>
              <a:t>MA – adult (</a:t>
            </a:r>
            <a:r>
              <a:rPr lang="en-US" dirty="0" err="1" smtClean="0"/>
              <a:t>isa</a:t>
            </a:r>
            <a:r>
              <a:rPr lang="en-US" dirty="0" smtClean="0"/>
              <a:t> + part of)</a:t>
            </a:r>
          </a:p>
          <a:p>
            <a:pPr lvl="1"/>
            <a:r>
              <a:rPr lang="en-US" dirty="0" smtClean="0"/>
              <a:t>EMAP – embryonic staged (</a:t>
            </a:r>
            <a:r>
              <a:rPr lang="en-US" dirty="0" err="1" smtClean="0"/>
              <a:t>partonomy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EMAPA – embryonic abstracted</a:t>
            </a:r>
          </a:p>
          <a:p>
            <a:r>
              <a:rPr lang="en-US" dirty="0" smtClean="0"/>
              <a:t>Current c16:</a:t>
            </a:r>
          </a:p>
          <a:p>
            <a:pPr lvl="1"/>
            <a:r>
              <a:rPr lang="en-US" dirty="0" smtClean="0"/>
              <a:t>MA + EMAP</a:t>
            </a:r>
          </a:p>
          <a:p>
            <a:pPr lvl="2"/>
            <a:r>
              <a:rPr lang="en-US" dirty="0" smtClean="0"/>
              <a:t>Requires double-bridging for embryo (EMAP-&gt;EMAPA-&gt;Uberon)!!</a:t>
            </a:r>
          </a:p>
          <a:p>
            <a:r>
              <a:rPr lang="en-US" dirty="0" smtClean="0"/>
              <a:t>New c16:</a:t>
            </a:r>
          </a:p>
          <a:p>
            <a:pPr lvl="1"/>
            <a:r>
              <a:rPr lang="en-US" dirty="0" smtClean="0"/>
              <a:t>MA + EMAPA</a:t>
            </a:r>
          </a:p>
          <a:p>
            <a:pPr lvl="2"/>
            <a:r>
              <a:rPr lang="en-US" dirty="0" smtClean="0"/>
              <a:t>This is better, more tractable</a:t>
            </a:r>
          </a:p>
          <a:p>
            <a:pPr lvl="2"/>
            <a:r>
              <a:rPr lang="en-US" dirty="0" smtClean="0"/>
              <a:t>Still requires use of </a:t>
            </a:r>
            <a:r>
              <a:rPr lang="en-US" b="1" dirty="0" smtClean="0"/>
              <a:t>collected</a:t>
            </a:r>
            <a:r>
              <a:rPr lang="en-US" dirty="0" smtClean="0"/>
              <a:t> ontology (lattice hell) rather than </a:t>
            </a:r>
            <a:r>
              <a:rPr lang="en-US" b="1" dirty="0" smtClean="0"/>
              <a:t>composite</a:t>
            </a:r>
            <a:r>
              <a:rPr lang="en-US" dirty="0" smtClean="0"/>
              <a:t> ontology (generic terms merged in)</a:t>
            </a:r>
          </a:p>
          <a:p>
            <a:r>
              <a:rPr lang="en-US" dirty="0" smtClean="0"/>
              <a:t>Complications:</a:t>
            </a:r>
          </a:p>
          <a:p>
            <a:pPr lvl="1"/>
            <a:r>
              <a:rPr lang="en-US" dirty="0" smtClean="0"/>
              <a:t>Some mouse annotation done by GOA</a:t>
            </a:r>
          </a:p>
          <a:p>
            <a:pPr lvl="1"/>
            <a:r>
              <a:rPr lang="en-US" dirty="0" smtClean="0"/>
              <a:t>They will use Uberon</a:t>
            </a:r>
          </a:p>
          <a:p>
            <a:r>
              <a:rPr lang="en-US" dirty="0" smtClean="0"/>
              <a:t>Conceivably Uberon could be used for mouse</a:t>
            </a:r>
          </a:p>
          <a:p>
            <a:pPr lvl="1"/>
            <a:r>
              <a:rPr lang="en-US" dirty="0" smtClean="0"/>
              <a:t>Uberon is v detailed for mammals</a:t>
            </a:r>
          </a:p>
          <a:p>
            <a:pPr lvl="1"/>
            <a:r>
              <a:rPr lang="en-US" dirty="0" smtClean="0"/>
              <a:t>This would simplify things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170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chain 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ontology to use?</a:t>
            </a:r>
          </a:p>
          <a:p>
            <a:pPr lvl="1"/>
            <a:r>
              <a:rPr lang="en-US" dirty="0" smtClean="0"/>
              <a:t>For ontology work, use composite-metazoan</a:t>
            </a:r>
          </a:p>
          <a:p>
            <a:pPr lvl="1"/>
            <a:r>
              <a:rPr lang="en-US" dirty="0" smtClean="0"/>
              <a:t>This avoids lattice hell</a:t>
            </a:r>
          </a:p>
          <a:p>
            <a:pPr lvl="2"/>
            <a:r>
              <a:rPr lang="en-US" dirty="0" smtClean="0"/>
              <a:t>E.g. only one somite, one brain, one heart, …</a:t>
            </a:r>
          </a:p>
          <a:p>
            <a:pPr lvl="1"/>
            <a:r>
              <a:rPr lang="en-US" dirty="0" smtClean="0"/>
              <a:t>For GAFs, it depends on species</a:t>
            </a:r>
          </a:p>
          <a:p>
            <a:pPr lvl="2"/>
            <a:r>
              <a:rPr lang="en-US" dirty="0" smtClean="0"/>
              <a:t>For many, plain </a:t>
            </a:r>
            <a:r>
              <a:rPr lang="en-US" dirty="0" err="1" smtClean="0"/>
              <a:t>uberon</a:t>
            </a:r>
            <a:r>
              <a:rPr lang="en-US" dirty="0" smtClean="0"/>
              <a:t> is fine</a:t>
            </a:r>
          </a:p>
          <a:p>
            <a:pPr lvl="2"/>
            <a:r>
              <a:rPr lang="en-US" dirty="0" smtClean="0"/>
              <a:t>For others, </a:t>
            </a:r>
            <a:r>
              <a:rPr lang="en-US" b="1" dirty="0" smtClean="0"/>
              <a:t>collected</a:t>
            </a:r>
            <a:r>
              <a:rPr lang="en-US" dirty="0" smtClean="0"/>
              <a:t> must be used</a:t>
            </a:r>
          </a:p>
          <a:p>
            <a:pPr lvl="3"/>
            <a:r>
              <a:rPr lang="en-US" dirty="0" smtClean="0"/>
              <a:t>This is because the group will use the </a:t>
            </a:r>
            <a:r>
              <a:rPr lang="en-US" dirty="0" err="1" smtClean="0"/>
              <a:t>ssAO</a:t>
            </a:r>
            <a:r>
              <a:rPr lang="en-US" dirty="0" smtClean="0"/>
              <a:t> for </a:t>
            </a:r>
            <a:r>
              <a:rPr lang="en-US" b="1" dirty="0" smtClean="0"/>
              <a:t>all </a:t>
            </a:r>
            <a:r>
              <a:rPr lang="en-US" dirty="0" smtClean="0"/>
              <a:t>c16 annotations in that species, regardless of whether the generalized form exists in </a:t>
            </a:r>
            <a:r>
              <a:rPr lang="en-US" dirty="0" err="1" smtClean="0"/>
              <a:t>uberon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0833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 is analogous to </a:t>
            </a:r>
            <a:r>
              <a:rPr lang="en-US" dirty="0" err="1" smtClean="0"/>
              <a:t>uberon</a:t>
            </a:r>
            <a:endParaRPr lang="en-US" dirty="0" smtClean="0"/>
          </a:p>
          <a:p>
            <a:r>
              <a:rPr lang="en-US" dirty="0" smtClean="0"/>
              <a:t>In practice, GO has less invertebrate-specific terms at the cell-type level, so often use of CL is sufficient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8265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plants and fungi?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Uberon and CL are metazoan</a:t>
            </a:r>
          </a:p>
          <a:p>
            <a:r>
              <a:rPr lang="en-US" dirty="0" smtClean="0"/>
              <a:t>Plants: PO</a:t>
            </a:r>
          </a:p>
          <a:p>
            <a:r>
              <a:rPr lang="en-US" dirty="0" smtClean="0"/>
              <a:t>Fungi: FOA (needs a caretaker)</a:t>
            </a:r>
          </a:p>
          <a:p>
            <a:r>
              <a:rPr lang="en-US" dirty="0" smtClean="0"/>
              <a:t>Not much overlap with metazoan</a:t>
            </a:r>
          </a:p>
          <a:p>
            <a:pPr lvl="1"/>
            <a:r>
              <a:rPr lang="en-US" dirty="0" smtClean="0"/>
              <a:t>Used to be ‘fake’ overlap in GO – e.g. ‘epidermis’</a:t>
            </a:r>
          </a:p>
          <a:p>
            <a:r>
              <a:rPr lang="en-US" dirty="0" smtClean="0"/>
              <a:t>Grouping is generally at CARO level</a:t>
            </a:r>
          </a:p>
          <a:p>
            <a:pPr lvl="1"/>
            <a:r>
              <a:rPr lang="en-US" dirty="0" smtClean="0"/>
              <a:t>Btw, GO’s “organ” and “tissue” is often not the same as other ontologies…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70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Uberon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595189" y="3181970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somite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95189" y="1417638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embryo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  <a:endCxn id="6" idx="2"/>
          </p:cNvCxnSpPr>
          <p:nvPr/>
        </p:nvCxnSpPr>
        <p:spPr>
          <a:xfrm flipV="1">
            <a:off x="5922372" y="2387924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84477" y="2669118"/>
            <a:ext cx="303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35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x</a:t>
            </a:r>
            <a:r>
              <a:rPr lang="en-US" dirty="0" smtClean="0"/>
              <a:t>-metazoan-anatomy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595189" y="3463164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somite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95189" y="1698832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embryo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  <a:endCxn id="6" idx="2"/>
          </p:cNvCxnSpPr>
          <p:nvPr/>
        </p:nvCxnSpPr>
        <p:spPr>
          <a:xfrm flipV="1">
            <a:off x="5922372" y="2669118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84477" y="2950312"/>
            <a:ext cx="303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065729" y="3463164"/>
            <a:ext cx="2654365" cy="9702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omite development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065729" y="1698832"/>
            <a:ext cx="2654365" cy="97028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  <a:r>
              <a:rPr lang="en-US" dirty="0" smtClean="0"/>
              <a:t>mbryo</a:t>
            </a:r>
          </a:p>
          <a:p>
            <a:pPr algn="ctr"/>
            <a:r>
              <a:rPr lang="en-US" dirty="0" smtClean="0"/>
              <a:t>development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V="1">
            <a:off x="2392912" y="2669118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" name="TextBox 11"/>
          <p:cNvSpPr txBox="1"/>
          <p:nvPr/>
        </p:nvSpPr>
        <p:spPr>
          <a:xfrm>
            <a:off x="2455017" y="2950312"/>
            <a:ext cx="30391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cxnSp>
        <p:nvCxnSpPr>
          <p:cNvPr id="3" name="Straight Arrow Connector 2"/>
          <p:cNvCxnSpPr>
            <a:stCxn id="7" idx="3"/>
            <a:endCxn id="5" idx="1"/>
          </p:cNvCxnSpPr>
          <p:nvPr/>
        </p:nvCxnSpPr>
        <p:spPr>
          <a:xfrm>
            <a:off x="3720094" y="3948307"/>
            <a:ext cx="87509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3"/>
            <a:endCxn id="6" idx="1"/>
          </p:cNvCxnSpPr>
          <p:nvPr/>
        </p:nvCxnSpPr>
        <p:spPr>
          <a:xfrm>
            <a:off x="3720094" y="2183975"/>
            <a:ext cx="87509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 flipV="1">
            <a:off x="4152796" y="4137987"/>
            <a:ext cx="14271" cy="17265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25823" y="6008046"/>
            <a:ext cx="4807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These axioms to move into editors file “</a:t>
            </a:r>
            <a:r>
              <a:rPr lang="en-US" dirty="0" err="1" smtClean="0"/>
              <a:t>megafile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026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ssAOs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4061" y="4333194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294061" y="2568862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ZFA:embryo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V="1">
            <a:off x="2621244" y="3539148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2" name="TextBox 11"/>
          <p:cNvSpPr txBox="1"/>
          <p:nvPr/>
        </p:nvSpPr>
        <p:spPr>
          <a:xfrm>
            <a:off x="2683349" y="3820342"/>
            <a:ext cx="30391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32898" y="5712721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r>
              <a:rPr lang="en-US" dirty="0" smtClean="0"/>
              <a:t> 1</a:t>
            </a:r>
            <a:endParaRPr lang="en-US" dirty="0"/>
          </a:p>
        </p:txBody>
      </p:sp>
      <p:cxnSp>
        <p:nvCxnSpPr>
          <p:cNvPr id="3" name="Straight Arrow Connector 2"/>
          <p:cNvCxnSpPr>
            <a:stCxn id="13" idx="0"/>
            <a:endCxn id="7" idx="2"/>
          </p:cNvCxnSpPr>
          <p:nvPr/>
        </p:nvCxnSpPr>
        <p:spPr>
          <a:xfrm flipV="1">
            <a:off x="1660081" y="5303480"/>
            <a:ext cx="961163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3634026" y="5712721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r>
              <a:rPr lang="en-US" dirty="0" smtClean="0"/>
              <a:t> 29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2987263" y="5303480"/>
            <a:ext cx="1973946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84426" y="5726990"/>
            <a:ext cx="549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…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970440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ssAOs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4061" y="4333194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294061" y="2568862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ZFA:embryo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V="1">
            <a:off x="2621244" y="3539148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2" name="TextBox 11"/>
          <p:cNvSpPr txBox="1"/>
          <p:nvPr/>
        </p:nvSpPr>
        <p:spPr>
          <a:xfrm>
            <a:off x="2683349" y="3820342"/>
            <a:ext cx="30391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32898" y="5712721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r>
              <a:rPr lang="en-US" dirty="0" smtClean="0"/>
              <a:t> 1</a:t>
            </a:r>
            <a:endParaRPr lang="en-US" dirty="0"/>
          </a:p>
        </p:txBody>
      </p:sp>
      <p:cxnSp>
        <p:nvCxnSpPr>
          <p:cNvPr id="3" name="Straight Arrow Connector 2"/>
          <p:cNvCxnSpPr>
            <a:stCxn id="13" idx="0"/>
            <a:endCxn id="7" idx="2"/>
          </p:cNvCxnSpPr>
          <p:nvPr/>
        </p:nvCxnSpPr>
        <p:spPr>
          <a:xfrm flipV="1">
            <a:off x="1660081" y="5303480"/>
            <a:ext cx="961163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3634026" y="5712721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r>
              <a:rPr lang="en-US" dirty="0" smtClean="0"/>
              <a:t> 29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2987263" y="5303480"/>
            <a:ext cx="1973946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84426" y="5726990"/>
            <a:ext cx="549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…</a:t>
            </a:r>
            <a:endParaRPr lang="en-US" sz="4000" b="1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007997" y="4333194"/>
            <a:ext cx="913330" cy="11888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07997" y="2882322"/>
            <a:ext cx="292828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would avoid having</a:t>
            </a:r>
          </a:p>
          <a:p>
            <a:r>
              <a:rPr lang="en-US" dirty="0" smtClean="0"/>
              <a:t>this in </a:t>
            </a:r>
            <a:r>
              <a:rPr lang="en-US" dirty="0" err="1" smtClean="0"/>
              <a:t>uberon</a:t>
            </a:r>
            <a:r>
              <a:rPr lang="en-US" dirty="0"/>
              <a:t> </a:t>
            </a:r>
            <a:r>
              <a:rPr lang="en-US" dirty="0" smtClean="0"/>
              <a:t>– “number 29”</a:t>
            </a:r>
          </a:p>
          <a:p>
            <a:r>
              <a:rPr lang="en-US" dirty="0" smtClean="0"/>
              <a:t>Isn’t a useful cross-species</a:t>
            </a:r>
          </a:p>
          <a:p>
            <a:r>
              <a:rPr lang="en-US" dirty="0" smtClean="0"/>
              <a:t>Grouping (though initial and</a:t>
            </a:r>
          </a:p>
          <a:p>
            <a:r>
              <a:rPr lang="en-US" dirty="0" smtClean="0"/>
              <a:t>Terminal might be)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75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ssAOs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4061" y="4333194"/>
            <a:ext cx="2654365" cy="97028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EMAPA:somite</a:t>
            </a:r>
            <a:r>
              <a:rPr lang="en-US" dirty="0" smtClean="0"/>
              <a:t> group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294061" y="2568862"/>
            <a:ext cx="2654365" cy="97028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EMAPA:embryo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V="1">
            <a:off x="2621244" y="3539148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12" name="TextBox 11"/>
          <p:cNvSpPr txBox="1"/>
          <p:nvPr/>
        </p:nvSpPr>
        <p:spPr>
          <a:xfrm>
            <a:off x="2683349" y="3820342"/>
            <a:ext cx="30391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32898" y="5712721"/>
            <a:ext cx="2654365" cy="97028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EMAPA:somite</a:t>
            </a:r>
            <a:r>
              <a:rPr lang="en-US" dirty="0" smtClean="0"/>
              <a:t> 1</a:t>
            </a:r>
            <a:endParaRPr lang="en-US" dirty="0"/>
          </a:p>
        </p:txBody>
      </p:sp>
      <p:cxnSp>
        <p:nvCxnSpPr>
          <p:cNvPr id="3" name="Straight Arrow Connector 2"/>
          <p:cNvCxnSpPr>
            <a:stCxn id="13" idx="0"/>
            <a:endCxn id="7" idx="2"/>
          </p:cNvCxnSpPr>
          <p:nvPr/>
        </p:nvCxnSpPr>
        <p:spPr>
          <a:xfrm flipV="1">
            <a:off x="1660081" y="5303480"/>
            <a:ext cx="961163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14" name="Rounded Rectangle 13"/>
          <p:cNvSpPr/>
          <p:nvPr/>
        </p:nvSpPr>
        <p:spPr>
          <a:xfrm>
            <a:off x="3634026" y="5712721"/>
            <a:ext cx="2654365" cy="970286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EMAPA:somite</a:t>
            </a:r>
            <a:r>
              <a:rPr lang="en-US" dirty="0" smtClean="0"/>
              <a:t> 60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2987263" y="5303480"/>
            <a:ext cx="1973946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</p:cxnSp>
      <p:sp>
        <p:nvSpPr>
          <p:cNvPr id="18" name="TextBox 17"/>
          <p:cNvSpPr txBox="1"/>
          <p:nvPr/>
        </p:nvSpPr>
        <p:spPr>
          <a:xfrm>
            <a:off x="3084426" y="5726990"/>
            <a:ext cx="549600" cy="70788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4000" b="1" dirty="0" smtClean="0"/>
              <a:t>…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5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these ontologies bridged?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Uberon </a:t>
            </a:r>
            <a:r>
              <a:rPr lang="en-US" b="1" dirty="0" smtClean="0"/>
              <a:t>collector</a:t>
            </a:r>
            <a:r>
              <a:rPr lang="en-US" dirty="0" smtClean="0"/>
              <a:t> ontologies</a:t>
            </a:r>
          </a:p>
          <a:p>
            <a:pPr lvl="1"/>
            <a:r>
              <a:rPr lang="en-US" dirty="0" smtClean="0"/>
              <a:t>Collected mammal</a:t>
            </a:r>
          </a:p>
          <a:p>
            <a:pPr lvl="1"/>
            <a:r>
              <a:rPr lang="en-US" dirty="0" smtClean="0"/>
              <a:t>Collected </a:t>
            </a:r>
            <a:r>
              <a:rPr lang="en-US" dirty="0" err="1" smtClean="0"/>
              <a:t>verterbrate</a:t>
            </a:r>
            <a:r>
              <a:rPr lang="en-US" dirty="0" smtClean="0"/>
              <a:t>..</a:t>
            </a:r>
          </a:p>
          <a:p>
            <a:r>
              <a:rPr lang="en-US" dirty="0" smtClean="0"/>
              <a:t>Uberon </a:t>
            </a:r>
            <a:r>
              <a:rPr lang="en-US" b="1" dirty="0" smtClean="0"/>
              <a:t>composite</a:t>
            </a:r>
            <a:r>
              <a:rPr lang="en-US" dirty="0" smtClean="0"/>
              <a:t> ontologies</a:t>
            </a:r>
          </a:p>
          <a:p>
            <a:pPr lvl="1"/>
            <a:r>
              <a:rPr lang="en-US" dirty="0" smtClean="0"/>
              <a:t>Composite vertebrate</a:t>
            </a:r>
          </a:p>
          <a:p>
            <a:pPr lvl="1"/>
            <a:r>
              <a:rPr lang="en-US" dirty="0" smtClean="0"/>
              <a:t>Composite metazoan</a:t>
            </a:r>
          </a:p>
          <a:p>
            <a:pPr lvl="1"/>
            <a:endParaRPr lang="en-US" dirty="0"/>
          </a:p>
          <a:p>
            <a:r>
              <a:rPr lang="en-US" dirty="0" smtClean="0"/>
              <a:t>Each make use of bridge ontologies</a:t>
            </a:r>
          </a:p>
          <a:p>
            <a:pPr lvl="1"/>
            <a:r>
              <a:rPr lang="en-US" dirty="0" smtClean="0"/>
              <a:t>E.g. </a:t>
            </a:r>
            <a:r>
              <a:rPr lang="en-US" dirty="0" smtClean="0">
                <a:hlinkClick r:id="rId2"/>
              </a:rPr>
              <a:t>http://purl.obolibrary.org/obo/uberon/bridge/uberon-bridge-to-fbbt.owl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0474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Uberon/bridge/collected-vertebrate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595189" y="3181970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somite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95189" y="1417638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embryo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  <a:endCxn id="6" idx="2"/>
          </p:cNvCxnSpPr>
          <p:nvPr/>
        </p:nvCxnSpPr>
        <p:spPr>
          <a:xfrm flipV="1">
            <a:off x="5922372" y="2387924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84477" y="2669118"/>
            <a:ext cx="303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4061" y="4333194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294061" y="2568862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ZFA:embryo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V="1">
            <a:off x="2621244" y="3539148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2" name="TextBox 11"/>
          <p:cNvSpPr txBox="1"/>
          <p:nvPr/>
        </p:nvSpPr>
        <p:spPr>
          <a:xfrm>
            <a:off x="2683349" y="3820342"/>
            <a:ext cx="30391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32898" y="5712721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r>
              <a:rPr lang="en-US" dirty="0" smtClean="0"/>
              <a:t> 1</a:t>
            </a:r>
            <a:endParaRPr lang="en-US" dirty="0"/>
          </a:p>
        </p:txBody>
      </p:sp>
      <p:cxnSp>
        <p:nvCxnSpPr>
          <p:cNvPr id="3" name="Straight Arrow Connector 2"/>
          <p:cNvCxnSpPr>
            <a:stCxn id="13" idx="0"/>
            <a:endCxn id="7" idx="2"/>
          </p:cNvCxnSpPr>
          <p:nvPr/>
        </p:nvCxnSpPr>
        <p:spPr>
          <a:xfrm flipV="1">
            <a:off x="1660081" y="5303480"/>
            <a:ext cx="961163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3634026" y="5712721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r>
              <a:rPr lang="en-US" dirty="0" smtClean="0"/>
              <a:t> 29</a:t>
            </a:r>
            <a:endParaRPr lang="en-US" dirty="0"/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2987263" y="5303480"/>
            <a:ext cx="1973946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84426" y="5726990"/>
            <a:ext cx="549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…</a:t>
            </a:r>
            <a:endParaRPr lang="en-US" sz="4000" b="1" dirty="0"/>
          </a:p>
        </p:txBody>
      </p:sp>
      <p:cxnSp>
        <p:nvCxnSpPr>
          <p:cNvPr id="16" name="Straight Arrow Connector 15"/>
          <p:cNvCxnSpPr>
            <a:stCxn id="10" idx="3"/>
            <a:endCxn id="6" idx="1"/>
          </p:cNvCxnSpPr>
          <p:nvPr/>
        </p:nvCxnSpPr>
        <p:spPr>
          <a:xfrm flipV="1">
            <a:off x="3948426" y="1902781"/>
            <a:ext cx="646763" cy="1151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3"/>
            <a:endCxn id="5" idx="1"/>
          </p:cNvCxnSpPr>
          <p:nvPr/>
        </p:nvCxnSpPr>
        <p:spPr>
          <a:xfrm flipV="1">
            <a:off x="3948426" y="3667113"/>
            <a:ext cx="646763" cy="1151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4423941" y="4451903"/>
            <a:ext cx="2825613" cy="6563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549241" y="4818337"/>
            <a:ext cx="1401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Uberon/</a:t>
            </a:r>
          </a:p>
          <a:p>
            <a:r>
              <a:rPr lang="en-US" dirty="0" smtClean="0"/>
              <a:t>Bridge-to-</a:t>
            </a:r>
            <a:r>
              <a:rPr lang="en-US" dirty="0" err="1" smtClean="0"/>
              <a:t>zfa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622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Unique labels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595189" y="3181970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somite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595189" y="1417638"/>
            <a:ext cx="2654365" cy="97028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embryo</a:t>
            </a:r>
            <a:endParaRPr lang="en-US" dirty="0"/>
          </a:p>
        </p:txBody>
      </p:sp>
      <p:cxnSp>
        <p:nvCxnSpPr>
          <p:cNvPr id="8" name="Straight Arrow Connector 7"/>
          <p:cNvCxnSpPr>
            <a:stCxn id="5" idx="0"/>
            <a:endCxn id="6" idx="2"/>
          </p:cNvCxnSpPr>
          <p:nvPr/>
        </p:nvCxnSpPr>
        <p:spPr>
          <a:xfrm flipV="1">
            <a:off x="5922372" y="2387924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84477" y="2669118"/>
            <a:ext cx="303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4061" y="4333194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endParaRPr lang="en-US" dirty="0" smtClean="0"/>
          </a:p>
          <a:p>
            <a:pPr algn="ctr"/>
            <a:r>
              <a:rPr lang="en-US" dirty="0" smtClean="0"/>
              <a:t>Obo-unique-label: somite (</a:t>
            </a:r>
            <a:r>
              <a:rPr lang="en-US" dirty="0" err="1" smtClean="0"/>
              <a:t>zebrafish</a:t>
            </a:r>
            <a:r>
              <a:rPr lang="en-US" dirty="0" smtClean="0"/>
              <a:t>)</a:t>
            </a:r>
          </a:p>
          <a:p>
            <a:pPr algn="ctr"/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1294061" y="2568862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ZFA:embryo</a:t>
            </a:r>
            <a:endParaRPr lang="en-US" dirty="0" smtClean="0"/>
          </a:p>
          <a:p>
            <a:pPr algn="ctr"/>
            <a:r>
              <a:rPr lang="en-US" dirty="0" smtClean="0"/>
              <a:t>Obo-unique-label: </a:t>
            </a:r>
            <a:r>
              <a:rPr lang="en-US" dirty="0" err="1" smtClean="0"/>
              <a:t>embryp</a:t>
            </a:r>
            <a:r>
              <a:rPr lang="en-US" dirty="0" smtClean="0"/>
              <a:t> (</a:t>
            </a:r>
            <a:r>
              <a:rPr lang="en-US" dirty="0" err="1" smtClean="0"/>
              <a:t>zebrafish</a:t>
            </a:r>
            <a:r>
              <a:rPr lang="en-US" dirty="0" smtClean="0"/>
              <a:t>)</a:t>
            </a:r>
          </a:p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V="1">
            <a:off x="2621244" y="3539148"/>
            <a:ext cx="0" cy="7940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2" name="TextBox 11"/>
          <p:cNvSpPr txBox="1"/>
          <p:nvPr/>
        </p:nvSpPr>
        <p:spPr>
          <a:xfrm>
            <a:off x="2683349" y="3820342"/>
            <a:ext cx="30391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332898" y="5712721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r>
              <a:rPr lang="en-US" dirty="0" smtClean="0"/>
              <a:t> 1</a:t>
            </a:r>
          </a:p>
          <a:p>
            <a:pPr algn="ctr"/>
            <a:r>
              <a:rPr lang="en-US" dirty="0" smtClean="0"/>
              <a:t>Obo-unique-label: somite 1 (</a:t>
            </a:r>
            <a:r>
              <a:rPr lang="en-US" dirty="0" err="1" smtClean="0"/>
              <a:t>zebrafish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3" name="Straight Arrow Connector 2"/>
          <p:cNvCxnSpPr>
            <a:stCxn id="13" idx="0"/>
            <a:endCxn id="7" idx="2"/>
          </p:cNvCxnSpPr>
          <p:nvPr/>
        </p:nvCxnSpPr>
        <p:spPr>
          <a:xfrm flipV="1">
            <a:off x="1660081" y="5303480"/>
            <a:ext cx="961163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3634026" y="5712721"/>
            <a:ext cx="2654365" cy="97028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ZFA:somite</a:t>
            </a:r>
            <a:r>
              <a:rPr lang="en-US" dirty="0" smtClean="0"/>
              <a:t> 29</a:t>
            </a:r>
          </a:p>
          <a:p>
            <a:pPr algn="ctr"/>
            <a:r>
              <a:rPr lang="en-US" dirty="0" smtClean="0"/>
              <a:t>Obo-unique-label: somite 29 (</a:t>
            </a:r>
            <a:r>
              <a:rPr lang="en-US" dirty="0" err="1" smtClean="0"/>
              <a:t>zebrafish</a:t>
            </a:r>
            <a:r>
              <a:rPr lang="en-US" dirty="0" smtClean="0"/>
              <a:t>)</a:t>
            </a:r>
          </a:p>
          <a:p>
            <a:pPr algn="ctr"/>
            <a:endParaRPr lang="en-US" dirty="0"/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H="1" flipV="1">
            <a:off x="2987263" y="5303480"/>
            <a:ext cx="1973946" cy="409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84426" y="5726990"/>
            <a:ext cx="5496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…</a:t>
            </a:r>
            <a:endParaRPr lang="en-US" sz="4000" b="1" dirty="0"/>
          </a:p>
        </p:txBody>
      </p:sp>
      <p:cxnSp>
        <p:nvCxnSpPr>
          <p:cNvPr id="16" name="Straight Arrow Connector 15"/>
          <p:cNvCxnSpPr>
            <a:stCxn id="10" idx="3"/>
            <a:endCxn id="6" idx="1"/>
          </p:cNvCxnSpPr>
          <p:nvPr/>
        </p:nvCxnSpPr>
        <p:spPr>
          <a:xfrm flipV="1">
            <a:off x="3948426" y="1902781"/>
            <a:ext cx="646763" cy="1151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3"/>
            <a:endCxn id="5" idx="1"/>
          </p:cNvCxnSpPr>
          <p:nvPr/>
        </p:nvCxnSpPr>
        <p:spPr>
          <a:xfrm flipV="1">
            <a:off x="3948426" y="3667113"/>
            <a:ext cx="646763" cy="1151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4423941" y="4451903"/>
            <a:ext cx="2825613" cy="6563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549241" y="4818337"/>
            <a:ext cx="14029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Uberon/</a:t>
            </a:r>
          </a:p>
          <a:p>
            <a:r>
              <a:rPr lang="en-US" dirty="0" smtClean="0"/>
              <a:t>Bridge-to-</a:t>
            </a:r>
            <a:r>
              <a:rPr lang="en-US" dirty="0" err="1" smtClean="0"/>
              <a:t>zfa</a:t>
            </a:r>
            <a:endParaRPr lang="en-US" dirty="0" smtClean="0"/>
          </a:p>
          <a:p>
            <a:r>
              <a:rPr lang="en-US" dirty="0" smtClean="0"/>
              <a:t>(this also has</a:t>
            </a:r>
          </a:p>
          <a:p>
            <a:r>
              <a:rPr lang="en-US" dirty="0" smtClean="0"/>
              <a:t>The unique</a:t>
            </a:r>
          </a:p>
          <a:p>
            <a:r>
              <a:rPr lang="en-US" dirty="0" smtClean="0"/>
              <a:t>Labels)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494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782</Words>
  <Application>Microsoft Macintosh PowerPoint</Application>
  <PresentationFormat>On-screen Show (4:3)</PresentationFormat>
  <Paragraphs>182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Bridging GO, Uberon and multiple species specific anatomy ontologies</vt:lpstr>
      <vt:lpstr>Uberon</vt:lpstr>
      <vt:lpstr>x-metazoan-anatomy</vt:lpstr>
      <vt:lpstr>ssAOs</vt:lpstr>
      <vt:lpstr>ssAOs</vt:lpstr>
      <vt:lpstr>ssAOs</vt:lpstr>
      <vt:lpstr>How are these ontologies bridged?</vt:lpstr>
      <vt:lpstr>Uberon/bridge/collected-vertebrate</vt:lpstr>
      <vt:lpstr>Unique labels</vt:lpstr>
      <vt:lpstr>Multi-ontology Lattice hell</vt:lpstr>
      <vt:lpstr>Composite-vertebrate</vt:lpstr>
      <vt:lpstr>PowerPoint Presentation</vt:lpstr>
      <vt:lpstr>GO logical defs use composite-metazoan</vt:lpstr>
      <vt:lpstr>Composite uberon in GO</vt:lpstr>
      <vt:lpstr>Anatomy and c16</vt:lpstr>
      <vt:lpstr>Mouse</vt:lpstr>
      <vt:lpstr>Import chain hell</vt:lpstr>
      <vt:lpstr>CL</vt:lpstr>
      <vt:lpstr>What about plants and fungi?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Mungall</dc:creator>
  <cp:lastModifiedBy>Chris Mungall</cp:lastModifiedBy>
  <cp:revision>14</cp:revision>
  <dcterms:created xsi:type="dcterms:W3CDTF">2013-11-20T23:38:39Z</dcterms:created>
  <dcterms:modified xsi:type="dcterms:W3CDTF">2013-11-21T00:57:33Z</dcterms:modified>
</cp:coreProperties>
</file>