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1" r:id="rId12"/>
    <p:sldId id="299" r:id="rId13"/>
    <p:sldId id="300" r:id="rId14"/>
    <p:sldId id="302" r:id="rId15"/>
    <p:sldId id="303" r:id="rId16"/>
    <p:sldId id="295" r:id="rId17"/>
    <p:sldId id="272" r:id="rId18"/>
    <p:sldId id="296" r:id="rId19"/>
    <p:sldId id="273" r:id="rId20"/>
    <p:sldId id="297" r:id="rId21"/>
    <p:sldId id="274" r:id="rId22"/>
    <p:sldId id="277" r:id="rId23"/>
    <p:sldId id="275" r:id="rId24"/>
    <p:sldId id="278" r:id="rId25"/>
    <p:sldId id="279" r:id="rId26"/>
    <p:sldId id="280" r:id="rId27"/>
    <p:sldId id="304" r:id="rId28"/>
    <p:sldId id="281" r:id="rId29"/>
    <p:sldId id="283" r:id="rId30"/>
    <p:sldId id="284" r:id="rId31"/>
    <p:sldId id="285" r:id="rId32"/>
    <p:sldId id="286" r:id="rId33"/>
    <p:sldId id="287" r:id="rId34"/>
    <p:sldId id="305" r:id="rId35"/>
    <p:sldId id="289" r:id="rId36"/>
    <p:sldId id="288" r:id="rId37"/>
    <p:sldId id="290" r:id="rId38"/>
    <p:sldId id="291" r:id="rId39"/>
    <p:sldId id="292" r:id="rId40"/>
    <p:sldId id="293" r:id="rId41"/>
    <p:sldId id="294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70" autoAdjust="0"/>
    <p:restoredTop sz="87430" autoAdjust="0"/>
  </p:normalViewPr>
  <p:slideViewPr>
    <p:cSldViewPr snapToGrid="0" snapToObjects="1">
      <p:cViewPr varScale="1">
        <p:scale>
          <a:sx n="135" d="100"/>
          <a:sy n="135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1F197-118C-E442-9C43-DB9A68E421C2}" type="datetimeFigureOut">
              <a:rPr lang="en-US" smtClean="0"/>
              <a:t>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D0DA-3150-0745-8837-8BB02666BC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for biology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D0DA-3150-0745-8837-8BB02666BC4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assumed this was wrong. After all as biologists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D0DA-3150-0745-8837-8BB02666BC45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choose the</a:t>
            </a:r>
            <a:r>
              <a:rPr lang="en-US" baseline="0" dirty="0" smtClean="0"/>
              <a:t> anion to name the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D0DA-3150-0745-8837-8BB02666BC45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BFA-1E4E-CD48-90D6-A342D7FF145C}" type="datetimeFigureOut">
              <a:rPr lang="en-US" smtClean="0"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6943-AC50-EE47-B22D-3B20859495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3C1FDBFA-1E4E-CD48-90D6-A342D7FF145C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79566943-AC50-EE47-B22D-3B2085949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janelomax:Desktop:GOCHE_v8-1.doc!OLE_LINK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janelomax:Desktop:GOCHE_v8-1.doc!OLE_LINK1" TargetMode="External"/><Relationship Id="rId4" Type="http://schemas.openxmlformats.org/officeDocument/2006/relationships/oleObject" Target="Macintosh%20HD:Users:janelomax:Desktop:GOCHE_v8-1.doc!OLE_LINK2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A marriage of chemistry and biology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Aligning the Gene Ontology with CHEBI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orms-Logo-EARTH-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45" y="5082424"/>
            <a:ext cx="2540000" cy="1524000"/>
          </a:xfrm>
          <a:prstGeom prst="rect">
            <a:avLst/>
          </a:prstGeom>
        </p:spPr>
      </p:pic>
      <p:pic>
        <p:nvPicPr>
          <p:cNvPr id="12" name="Picture 11" descr="header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70" y="1247953"/>
            <a:ext cx="4523615" cy="1040431"/>
          </a:xfrm>
          <a:prstGeom prst="rect">
            <a:avLst/>
          </a:prstGeom>
        </p:spPr>
      </p:pic>
      <p:pic>
        <p:nvPicPr>
          <p:cNvPr id="9" name="Picture 8" descr="Drosophila_bifur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62" y="4977282"/>
            <a:ext cx="1933483" cy="1288989"/>
          </a:xfrm>
          <a:prstGeom prst="rect">
            <a:avLst/>
          </a:prstGeom>
        </p:spPr>
      </p:pic>
      <p:pic>
        <p:nvPicPr>
          <p:cNvPr id="11" name="Picture 10" descr="42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33228"/>
            <a:ext cx="1391945" cy="3833043"/>
          </a:xfrm>
          <a:prstGeom prst="rect">
            <a:avLst/>
          </a:prstGeom>
        </p:spPr>
      </p:pic>
      <p:pic>
        <p:nvPicPr>
          <p:cNvPr id="10" name="Picture 9" descr="obi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44" y="2767976"/>
            <a:ext cx="2210047" cy="1825691"/>
          </a:xfrm>
          <a:prstGeom prst="rect">
            <a:avLst/>
          </a:prstGeom>
        </p:spPr>
      </p:pic>
      <p:pic>
        <p:nvPicPr>
          <p:cNvPr id="4" name="Content Placeholder 3" descr="ChEBI_logo_mid.gif"/>
          <p:cNvPicPr>
            <a:picLocks noGrp="1" noChangeAspect="1"/>
          </p:cNvPicPr>
          <p:nvPr>
            <p:ph idx="4294967295"/>
          </p:nvPr>
        </p:nvPicPr>
        <p:blipFill>
          <a:blip r:embed="rId7"/>
          <a:srcRect l="-10342" r="-10342"/>
          <a:stretch>
            <a:fillRect/>
          </a:stretch>
        </p:blipFill>
        <p:spPr>
          <a:xfrm>
            <a:off x="402159" y="789492"/>
            <a:ext cx="2274972" cy="1251147"/>
          </a:xfrm>
        </p:spPr>
      </p:pic>
      <p:pic>
        <p:nvPicPr>
          <p:cNvPr id="5" name="Picture 4" descr="EFO_logo_filled_small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250" y="2508250"/>
            <a:ext cx="1841500" cy="1841500"/>
          </a:xfrm>
          <a:prstGeom prst="rect">
            <a:avLst/>
          </a:prstGeom>
        </p:spPr>
      </p:pic>
      <p:pic>
        <p:nvPicPr>
          <p:cNvPr id="6" name="Picture 5" descr="vr113_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162" y="2288384"/>
            <a:ext cx="2095530" cy="2794040"/>
          </a:xfrm>
          <a:prstGeom prst="rect">
            <a:avLst/>
          </a:prstGeom>
        </p:spPr>
      </p:pic>
      <p:pic>
        <p:nvPicPr>
          <p:cNvPr id="7" name="Picture 6" descr="c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2349" y="426704"/>
            <a:ext cx="2880671" cy="2760646"/>
          </a:xfrm>
          <a:prstGeom prst="rect">
            <a:avLst/>
          </a:prstGeom>
        </p:spPr>
      </p:pic>
      <p:pic>
        <p:nvPicPr>
          <p:cNvPr id="8" name="Picture 7" descr="shapeimage_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2750" y="4730970"/>
            <a:ext cx="2433259" cy="136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has always contained a chemical hierarchy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147" y="3244334"/>
            <a:ext cx="107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Roncaglia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" name="Picture 2" descr="Screen shot 2012-02-22 at 22.4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2559050"/>
            <a:ext cx="5626100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147" y="3244334"/>
            <a:ext cx="107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Roncaglia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" name="Picture 2" descr="Screen shot 2012-02-22 at 22.4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2559050"/>
            <a:ext cx="5626100" cy="1739900"/>
          </a:xfrm>
          <a:prstGeom prst="rect">
            <a:avLst/>
          </a:prstGeom>
        </p:spPr>
      </p:pic>
      <p:sp>
        <p:nvSpPr>
          <p:cNvPr id="4" name="Process 3"/>
          <p:cNvSpPr/>
          <p:nvPr/>
        </p:nvSpPr>
        <p:spPr>
          <a:xfrm>
            <a:off x="2482637" y="2963457"/>
            <a:ext cx="1258480" cy="280877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147" y="3244334"/>
            <a:ext cx="107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Roncaglia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3" name="Picture 2" descr="Screen shot 2012-02-22 at 22.4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2559050"/>
            <a:ext cx="5626100" cy="1739900"/>
          </a:xfrm>
          <a:prstGeom prst="rect">
            <a:avLst/>
          </a:prstGeom>
        </p:spPr>
      </p:pic>
      <p:sp>
        <p:nvSpPr>
          <p:cNvPr id="4" name="Process 3"/>
          <p:cNvSpPr/>
          <p:nvPr/>
        </p:nvSpPr>
        <p:spPr>
          <a:xfrm>
            <a:off x="2482637" y="2963457"/>
            <a:ext cx="1258480" cy="280877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cess 4"/>
          <p:cNvSpPr/>
          <p:nvPr/>
        </p:nvSpPr>
        <p:spPr>
          <a:xfrm>
            <a:off x="3803326" y="2963457"/>
            <a:ext cx="2569157" cy="280877"/>
          </a:xfrm>
          <a:prstGeom prst="flowChartProcess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2928213" y="3396734"/>
            <a:ext cx="3146812" cy="280877"/>
          </a:xfrm>
          <a:prstGeom prst="flowChartProcess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22 at 22.07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23950"/>
            <a:ext cx="40005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22 at 22.07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23950"/>
            <a:ext cx="4000500" cy="4610100"/>
          </a:xfrm>
          <a:prstGeom prst="rect">
            <a:avLst/>
          </a:prstGeom>
        </p:spPr>
      </p:pic>
      <p:sp>
        <p:nvSpPr>
          <p:cNvPr id="10" name="Process 9"/>
          <p:cNvSpPr/>
          <p:nvPr/>
        </p:nvSpPr>
        <p:spPr>
          <a:xfrm>
            <a:off x="3352138" y="1395913"/>
            <a:ext cx="1063988" cy="205955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3504538" y="2402802"/>
            <a:ext cx="637005" cy="205955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cess 11"/>
          <p:cNvSpPr/>
          <p:nvPr/>
        </p:nvSpPr>
        <p:spPr>
          <a:xfrm>
            <a:off x="3737025" y="3459114"/>
            <a:ext cx="1548592" cy="205955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cess 12"/>
          <p:cNvSpPr/>
          <p:nvPr/>
        </p:nvSpPr>
        <p:spPr>
          <a:xfrm>
            <a:off x="3504538" y="4797818"/>
            <a:ext cx="637005" cy="205955"/>
          </a:xfrm>
          <a:prstGeom prst="flowChartProcess">
            <a:avLst/>
          </a:prstGeom>
          <a:solidFill>
            <a:srgbClr val="FFFF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tcolored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36" y="0"/>
            <a:ext cx="66940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10" y="2919923"/>
            <a:ext cx="234762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biologists are not great chemists </a:t>
            </a:r>
            <a:br>
              <a:rPr lang="en-US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CHEBI to make chemical hierarchy in 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story begins in 2009 when we decided to get started. We figured it would take a few months.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ontologies: what are they </a:t>
            </a:r>
            <a:r>
              <a:rPr lang="en-US" i="1" dirty="0" smtClean="0"/>
              <a:t>really</a:t>
            </a:r>
            <a:r>
              <a:rPr lang="en-US" dirty="0" smtClean="0"/>
              <a:t> for, and why do I care?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terms were ‘decomposed’ and text-matched to </a:t>
            </a:r>
            <a:r>
              <a:rPr lang="en-US" dirty="0" err="1" smtClean="0"/>
              <a:t>ChEBI</a:t>
            </a:r>
            <a:r>
              <a:rPr lang="en-US" dirty="0" smtClean="0"/>
              <a:t>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technical issues needed to be sorted out with the relationships in CHEBI first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that was done, we generated a list of mismatches between GO and CHEBI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2 at 11.41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47394"/>
          </a:xfrm>
          <a:prstGeom prst="rect">
            <a:avLst/>
          </a:prstGeom>
        </p:spPr>
      </p:pic>
      <p:pic>
        <p:nvPicPr>
          <p:cNvPr id="3" name="Picture 2" descr="Screen shot 2012-02-22 at 11.45.10.png"/>
          <p:cNvPicPr>
            <a:picLocks noChangeAspect="1"/>
          </p:cNvPicPr>
          <p:nvPr/>
        </p:nvPicPr>
        <p:blipFill>
          <a:blip r:embed="rId3"/>
          <a:srcRect b="38355"/>
          <a:stretch>
            <a:fillRect/>
          </a:stretch>
        </p:blipFill>
        <p:spPr>
          <a:xfrm>
            <a:off x="0" y="4219567"/>
            <a:ext cx="9144000" cy="263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 first things we realized was that we weren’t even consistent with our chemical classification with ourselves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0" y="1714500"/>
          <a:ext cx="4911725" cy="2741613"/>
        </p:xfrm>
        <a:graphic>
          <a:graphicData uri="http://schemas.openxmlformats.org/presentationml/2006/ole">
            <p:oleObj spid="_x0000_s37891" name="Document" r:id="rId3" imgW="5461000" imgH="3048000" progId="Word.Document.12">
              <p:link updateAutomatic="1"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095500" y="1917700"/>
            <a:ext cx="431800" cy="1397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00" y="2946400"/>
            <a:ext cx="1054100" cy="1397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35250" y="2952750"/>
            <a:ext cx="514350" cy="1397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850" y="3987800"/>
            <a:ext cx="1225550" cy="139700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927850" y="1465263"/>
          <a:ext cx="4865688" cy="3082925"/>
        </p:xfrm>
        <a:graphic>
          <a:graphicData uri="http://schemas.openxmlformats.org/presentationml/2006/ole">
            <p:oleObj spid="_x0000_s38914" name="Document" r:id="rId3" imgW="5410200" imgH="3429000" progId="Word.Document.12">
              <p:link updateAutomatic="1"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0" y="1714500"/>
          <a:ext cx="4911725" cy="2741613"/>
        </p:xfrm>
        <a:graphic>
          <a:graphicData uri="http://schemas.openxmlformats.org/presentationml/2006/ole">
            <p:oleObj spid="_x0000_s38915" name="Document" r:id="rId4" imgW="5461000" imgH="3048000" progId="Word.Document.12">
              <p:link updateAutomatic="1"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095500" y="1917700"/>
            <a:ext cx="431800" cy="1397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16650" y="1911350"/>
            <a:ext cx="514350" cy="1397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00" y="2946400"/>
            <a:ext cx="1054100" cy="1397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94300" y="3016250"/>
            <a:ext cx="1250950" cy="1397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35250" y="2952750"/>
            <a:ext cx="514350" cy="1397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93000" y="3003550"/>
            <a:ext cx="590550" cy="1778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6850" y="3987800"/>
            <a:ext cx="1225550" cy="139700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10300" y="4121149"/>
            <a:ext cx="1485900" cy="169377"/>
          </a:xfrm>
          <a:prstGeom prst="rect">
            <a:avLst/>
          </a:prstGeom>
          <a:solidFill>
            <a:srgbClr val="3366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ing-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Generated the implicit chemical ontology of GO - </a:t>
            </a:r>
            <a:r>
              <a:rPr lang="en-US" dirty="0" err="1" smtClean="0"/>
              <a:t>GOChe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ffee-beans.jpg"/>
          <p:cNvPicPr>
            <a:picLocks noChangeAspect="1"/>
          </p:cNvPicPr>
          <p:nvPr/>
        </p:nvPicPr>
        <p:blipFill>
          <a:blip r:embed="rId2">
            <a:alphaModFix amt="51000"/>
          </a:blip>
          <a:srcRect r="11073"/>
          <a:stretch>
            <a:fillRect/>
          </a:stretch>
        </p:blipFill>
        <p:spPr>
          <a:xfrm>
            <a:off x="0" y="0"/>
            <a:ext cx="91513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of us sat in a room for a weekend with a large pot of coffee and edited </a:t>
            </a:r>
            <a:r>
              <a:rPr lang="en-US" dirty="0" err="1" smtClean="0"/>
              <a:t>GOChe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(March 2010)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2-21 at 16.05.38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5250" r="-5250"/>
          <a:stretch>
            <a:fillRect/>
          </a:stretch>
        </p:blipFill>
        <p:spPr>
          <a:xfrm>
            <a:off x="-116146" y="850700"/>
            <a:ext cx="9376292" cy="515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2 at 11.41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47394"/>
          </a:xfrm>
          <a:prstGeom prst="rect">
            <a:avLst/>
          </a:prstGeom>
        </p:spPr>
      </p:pic>
      <p:pic>
        <p:nvPicPr>
          <p:cNvPr id="3" name="Picture 2" descr="Screen shot 2012-02-22 at 11.45.10.png"/>
          <p:cNvPicPr>
            <a:picLocks noChangeAspect="1"/>
          </p:cNvPicPr>
          <p:nvPr/>
        </p:nvPicPr>
        <p:blipFill>
          <a:blip r:embed="rId3"/>
          <a:srcRect b="38355"/>
          <a:stretch>
            <a:fillRect/>
          </a:stretch>
        </p:blipFill>
        <p:spPr>
          <a:xfrm>
            <a:off x="0" y="4219567"/>
            <a:ext cx="9144000" cy="263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 things we consistently noticed was that </a:t>
            </a:r>
            <a:r>
              <a:rPr lang="en-US" dirty="0" err="1" smtClean="0"/>
              <a:t>ChEBI</a:t>
            </a:r>
            <a:r>
              <a:rPr lang="en-US" dirty="0" smtClean="0"/>
              <a:t> classified nucleotides as carbohydrates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Called another meeting with </a:t>
            </a:r>
            <a:r>
              <a:rPr lang="en-US" dirty="0" err="1" smtClean="0"/>
              <a:t>ChEBI</a:t>
            </a:r>
            <a:r>
              <a:rPr lang="en-US" dirty="0" smtClean="0"/>
              <a:t>. Who confirmed that nucleotides are indeed carbohydrates.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16nucleotide-1u53h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68" y="1435678"/>
            <a:ext cx="4765962" cy="365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CHE_working_group.jpg"/>
          <p:cNvPicPr>
            <a:picLocks noChangeAspect="1"/>
          </p:cNvPicPr>
          <p:nvPr/>
        </p:nvPicPr>
        <p:blipFill>
          <a:blip r:embed="rId2"/>
          <a:srcRect l="11162" r="11162"/>
          <a:stretch>
            <a:fillRect/>
          </a:stretch>
        </p:blipFill>
        <p:spPr>
          <a:xfrm>
            <a:off x="-79421" y="0"/>
            <a:ext cx="93028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2 at 14.58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811"/>
            <a:ext cx="9144000" cy="516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plurals e.g. pyridines</a:t>
            </a:r>
            <a:r>
              <a:rPr lang="en-GB" dirty="0" smtClean="0"/>
              <a:t> </a:t>
            </a:r>
            <a:r>
              <a:rPr lang="en-GB" dirty="0" err="1" smtClean="0"/>
              <a:t>v/s</a:t>
            </a:r>
            <a:r>
              <a:rPr lang="en-GB" dirty="0" smtClean="0"/>
              <a:t> </a:t>
            </a:r>
            <a:r>
              <a:rPr lang="en-US" dirty="0" smtClean="0"/>
              <a:t>pyridine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“pyridine-containing compound”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Acids and bases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</a:p>
        </p:txBody>
      </p:sp>
      <p:pic>
        <p:nvPicPr>
          <p:cNvPr id="4" name="Picture 3" descr="Screen shot 2012-02-22 at 15.26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3035300"/>
            <a:ext cx="73025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Biologists are much more wooly and conflate these terms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acids and bases often interconvert during biological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Union terms of acids and bases in GO: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carboxylic acid OR carboxylic acid anion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21 at 16.09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964"/>
            <a:ext cx="9144000" cy="491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much there</a:t>
            </a:r>
          </a:p>
          <a:p>
            <a:r>
              <a:rPr lang="en-US" dirty="0" smtClean="0"/>
              <a:t>Bridging files between GO and CHEBI ready</a:t>
            </a:r>
          </a:p>
          <a:p>
            <a:r>
              <a:rPr lang="en-US" dirty="0" smtClean="0"/>
              <a:t>Single update – use </a:t>
            </a:r>
            <a:r>
              <a:rPr lang="en-US" dirty="0" err="1" smtClean="0"/>
              <a:t>reasoner</a:t>
            </a:r>
            <a:r>
              <a:rPr lang="en-US" dirty="0" smtClean="0"/>
              <a:t> to ‘fix’ GO</a:t>
            </a:r>
          </a:p>
          <a:p>
            <a:r>
              <a:rPr lang="en-US" dirty="0" smtClean="0"/>
              <a:t>Editing will involve loading both GO + CHEBI and reasoning</a:t>
            </a:r>
          </a:p>
          <a:p>
            <a:r>
              <a:rPr lang="en-US" dirty="0" smtClean="0"/>
              <a:t>Paper ready for submission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buy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Consistency and accuracy</a:t>
            </a:r>
          </a:p>
          <a:p>
            <a:r>
              <a:rPr lang="en-US" smtClean="0"/>
              <a:t>Time savings</a:t>
            </a:r>
          </a:p>
          <a:p>
            <a:r>
              <a:rPr lang="en-US" smtClean="0"/>
              <a:t>Potential for cool queries and analysis that combine biology and chemistry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David Hill</a:t>
            </a:r>
          </a:p>
          <a:p>
            <a:r>
              <a:rPr lang="en-US" dirty="0" smtClean="0"/>
              <a:t>Jane Lomax</a:t>
            </a:r>
          </a:p>
          <a:p>
            <a:r>
              <a:rPr lang="en-US" dirty="0" smtClean="0"/>
              <a:t>Harold </a:t>
            </a:r>
            <a:r>
              <a:rPr lang="en-US" dirty="0" err="1" smtClean="0"/>
              <a:t>Drabkin</a:t>
            </a:r>
            <a:endParaRPr lang="en-US" dirty="0" smtClean="0"/>
          </a:p>
          <a:p>
            <a:r>
              <a:rPr lang="en-US" dirty="0" smtClean="0"/>
              <a:t>Chris </a:t>
            </a:r>
            <a:r>
              <a:rPr lang="en-US" dirty="0" err="1" smtClean="0"/>
              <a:t>Mungall</a:t>
            </a:r>
            <a:endParaRPr lang="en-US" dirty="0" smtClean="0"/>
          </a:p>
          <a:p>
            <a:r>
              <a:rPr lang="en-US" dirty="0" smtClean="0"/>
              <a:t>Midori Harris</a:t>
            </a:r>
          </a:p>
          <a:p>
            <a:r>
              <a:rPr lang="en-US" dirty="0" smtClean="0"/>
              <a:t>Tanya </a:t>
            </a:r>
            <a:r>
              <a:rPr lang="en-US" dirty="0" err="1" smtClean="0"/>
              <a:t>Berardini</a:t>
            </a:r>
            <a:endParaRPr lang="en-US" dirty="0" smtClean="0"/>
          </a:p>
          <a:p>
            <a:r>
              <a:rPr lang="en-US" dirty="0" smtClean="0"/>
              <a:t>Rebecca </a:t>
            </a:r>
            <a:r>
              <a:rPr lang="en-US" dirty="0" err="1" smtClean="0"/>
              <a:t>Foulger</a:t>
            </a:r>
            <a:endParaRPr lang="en-US" dirty="0" smtClean="0"/>
          </a:p>
          <a:p>
            <a:r>
              <a:rPr lang="en-US" dirty="0" smtClean="0"/>
              <a:t>Paola </a:t>
            </a:r>
            <a:r>
              <a:rPr lang="en-US" dirty="0" err="1" smtClean="0"/>
              <a:t>Roncaglia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Marcus Ennis</a:t>
            </a:r>
          </a:p>
          <a:p>
            <a:r>
              <a:rPr lang="en-US" dirty="0" smtClean="0"/>
              <a:t>Paula de Matos</a:t>
            </a:r>
          </a:p>
          <a:p>
            <a:r>
              <a:rPr lang="en-US" dirty="0" smtClean="0"/>
              <a:t>Janna Hastings</a:t>
            </a:r>
          </a:p>
          <a:p>
            <a:r>
              <a:rPr lang="en-US" dirty="0" err="1" smtClean="0"/>
              <a:t>Nico</a:t>
            </a:r>
            <a:r>
              <a:rPr lang="en-US" dirty="0" smtClean="0"/>
              <a:t> Adams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Bada</a:t>
            </a:r>
            <a:endParaRPr lang="en-US" dirty="0" smtClean="0"/>
          </a:p>
          <a:p>
            <a:r>
              <a:rPr lang="en-US" dirty="0" smtClean="0"/>
              <a:t>Colin Bachelor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16.10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079"/>
            <a:ext cx="9144000" cy="607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21 at 16.12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78"/>
            <a:ext cx="9144000" cy="639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of categorization, useful for handling large amounts of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Ontology arose from a need to classify functional data about genes and proteins in various databases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efforts grew up elsewhere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412</Words>
  <Application>Microsoft Macintosh PowerPoint</Application>
  <PresentationFormat>On-screen Show (4:3)</PresentationFormat>
  <Paragraphs>60</Paragraphs>
  <Slides>42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Macintosh HD:Users:janelomax:Desktop:GOCHE_v8-1.doc!OLE_LINK2</vt:lpstr>
      <vt:lpstr>Macintosh HD:Users:janelomax:Desktop:GOCHE_v8-1.doc!OLE_LINK1</vt:lpstr>
      <vt:lpstr>Macintosh HD:Users:janelomax:Desktop:GOCHE_v8-1.doc!OLE_LINK2</vt:lpstr>
      <vt:lpstr>A marriage of chemistry and biology</vt:lpstr>
      <vt:lpstr>ontologies: what are they really for, and why do I care? </vt:lpstr>
      <vt:lpstr>Slide 3</vt:lpstr>
      <vt:lpstr>Slide 4</vt:lpstr>
      <vt:lpstr>Slide 5</vt:lpstr>
      <vt:lpstr>Slide 6</vt:lpstr>
      <vt:lpstr>systems of categorization, useful for handling large amounts of data </vt:lpstr>
      <vt:lpstr>Gene Ontology arose from a need to classify functional data about genes and proteins in various databases </vt:lpstr>
      <vt:lpstr>Parallel efforts grew up elsewhere </vt:lpstr>
      <vt:lpstr>Slide 10</vt:lpstr>
      <vt:lpstr>GO has always contained a chemical hierarchy </vt:lpstr>
      <vt:lpstr>Slide 12</vt:lpstr>
      <vt:lpstr>Slide 13</vt:lpstr>
      <vt:lpstr>Slide 14</vt:lpstr>
      <vt:lpstr>Slide 15</vt:lpstr>
      <vt:lpstr>Slide 16</vt:lpstr>
      <vt:lpstr>biologists are not great chemists  </vt:lpstr>
      <vt:lpstr>Use CHEBI to make chemical hierarchy in GO</vt:lpstr>
      <vt:lpstr>The story begins in 2009 when we decided to get started. We figured it would take a few months. </vt:lpstr>
      <vt:lpstr>GO terms were ‘decomposed’ and text-matched to ChEBI terms</vt:lpstr>
      <vt:lpstr>A few technical issues needed to be sorted out with the relationships in CHEBI first </vt:lpstr>
      <vt:lpstr>Once that was done, we generated a list of mismatches between GO and CHEBI</vt:lpstr>
      <vt:lpstr>Slide 23</vt:lpstr>
      <vt:lpstr>One of the first things we realized was that we weren’t even consistent with our chemical classification with ourselves  </vt:lpstr>
      <vt:lpstr>Slide 25</vt:lpstr>
      <vt:lpstr>Slide 26</vt:lpstr>
      <vt:lpstr>Slide 27</vt:lpstr>
      <vt:lpstr> Generated the implicit chemical ontology of GO - GOChe </vt:lpstr>
      <vt:lpstr>Four of us sat in a room for a weekend with a large pot of coffee and edited GOChe (March 2010) </vt:lpstr>
      <vt:lpstr>Slide 30</vt:lpstr>
      <vt:lpstr>One of the things we consistently noticed was that ChEBI classified nucleotides as carbohydrates  </vt:lpstr>
      <vt:lpstr>Called another meeting with ChEBI. Who confirmed that nucleotides are indeed carbohydrates. </vt:lpstr>
      <vt:lpstr>Slide 33</vt:lpstr>
      <vt:lpstr>Slide 34</vt:lpstr>
      <vt:lpstr>Slide 35</vt:lpstr>
      <vt:lpstr>plurals e.g. pyridines v/s pyridine  </vt:lpstr>
      <vt:lpstr>Acids and bases </vt:lpstr>
      <vt:lpstr>Biologists are much more wooly and conflate these terms </vt:lpstr>
      <vt:lpstr>Union terms of acids and bases in GO:  </vt:lpstr>
      <vt:lpstr>Where are we now?</vt:lpstr>
      <vt:lpstr>What does this buy us?</vt:lpstr>
      <vt:lpstr>People</vt:lpstr>
    </vt:vector>
  </TitlesOfParts>
  <Company>EBI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marriage of chemistry and biology</dc:title>
  <dc:creator>Jane Lomax</dc:creator>
  <cp:lastModifiedBy>Jane Lomax</cp:lastModifiedBy>
  <cp:revision>3</cp:revision>
  <dcterms:created xsi:type="dcterms:W3CDTF">2012-02-21T15:51:12Z</dcterms:created>
  <dcterms:modified xsi:type="dcterms:W3CDTF">2012-02-23T10:43:16Z</dcterms:modified>
</cp:coreProperties>
</file>